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340B1C-F213-46B1-96A8-4EF2C7410C3D}" type="datetimeFigureOut">
              <a:rPr lang="en-US" smtClean="0"/>
              <a:t>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78236-DC61-49CC-B85C-848A926FC71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Statistics Starts Here!</a:t>
            </a:r>
            <a:br>
              <a:rPr lang="en-US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3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953000"/>
          </a:xfrm>
        </p:spPr>
        <p:txBody>
          <a:bodyPr/>
          <a:lstStyle/>
          <a:p>
            <a:pPr marL="342900" indent="-342900"/>
            <a:r>
              <a:rPr lang="en-US" dirty="0"/>
              <a:t>Don’t label a variable as categorical or quantitative without thinking about the question you want it to </a:t>
            </a:r>
            <a:r>
              <a:rPr lang="en-US" dirty="0" smtClean="0"/>
              <a:t>answer and </a:t>
            </a:r>
            <a:r>
              <a:rPr lang="en-US" u="sng" dirty="0" smtClean="0"/>
              <a:t>how</a:t>
            </a:r>
            <a:r>
              <a:rPr lang="en-US" dirty="0" smtClean="0"/>
              <a:t> it is measured.</a:t>
            </a:r>
            <a:endParaRPr lang="en-US" dirty="0"/>
          </a:p>
          <a:p>
            <a:pPr marL="342900" indent="-342900"/>
            <a:r>
              <a:rPr lang="en-US" dirty="0" smtClean="0"/>
              <a:t>Some data are reported as numbers</a:t>
            </a:r>
            <a:r>
              <a:rPr lang="en-US" dirty="0"/>
              <a:t>, </a:t>
            </a:r>
            <a:r>
              <a:rPr lang="en-US" dirty="0" smtClean="0"/>
              <a:t>but they are not quantitative variables.  Think </a:t>
            </a:r>
            <a:r>
              <a:rPr lang="en-US" dirty="0"/>
              <a:t>about jersey </a:t>
            </a:r>
            <a:r>
              <a:rPr lang="en-US" dirty="0" smtClean="0"/>
              <a:t>numbers, ISBN numbers, Social Security number, </a:t>
            </a:r>
            <a:r>
              <a:rPr lang="en-US" dirty="0"/>
              <a:t>or zip </a:t>
            </a:r>
            <a:r>
              <a:rPr lang="en-US" dirty="0" smtClean="0"/>
              <a:t>codes.  It doesn’t make since to take the </a:t>
            </a:r>
            <a:r>
              <a:rPr lang="en-US" u="sng" dirty="0" smtClean="0"/>
              <a:t>average</a:t>
            </a:r>
            <a:r>
              <a:rPr lang="en-US" dirty="0" smtClean="0"/>
              <a:t> of all zip codes!  They also are not measured with units.  These are examples of categorical variables.</a:t>
            </a:r>
            <a:endParaRPr lang="en-US" dirty="0"/>
          </a:p>
          <a:p>
            <a:pPr marL="342900" indent="-342900"/>
            <a:r>
              <a:rPr lang="en-US" dirty="0"/>
              <a:t>Always be skeptical—don’t take data for granted.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39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 Week 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792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Log into Canvas Course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Read syllabus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Connect to </a:t>
            </a:r>
            <a:r>
              <a:rPr lang="en-US" sz="2800" dirty="0" err="1" smtClean="0"/>
              <a:t>MyLab</a:t>
            </a:r>
            <a:r>
              <a:rPr lang="en-US" sz="2800" dirty="0" smtClean="0"/>
              <a:t> &amp; Mastering (Pearson) following directions from syllabus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Complete HW Chapter 1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Read Chapter 2 PP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800" dirty="0" smtClean="0"/>
              <a:t>Complete HW Chapter 2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5341653"/>
            <a:ext cx="64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Bring your graphing calculator to class!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4682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2667000"/>
            <a:ext cx="8839200" cy="39624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0" cap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Statistics is about </a:t>
            </a:r>
            <a:r>
              <a:rPr lang="en-US" sz="2200" b="0" u="sng" cap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variation</a:t>
            </a:r>
            <a:r>
              <a:rPr lang="en-US" sz="2200" b="0" cap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0" cap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People have different opinions about issues and it can be important to see how their answers vary.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0" cap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When we take measurements, we expect individuals to be slightly different.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0" cap="none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So just how much difference is due to random variation (pure chance alone)? And when is a difference so large that we believe something other than random variation is at work? </a:t>
            </a:r>
          </a:p>
          <a:p>
            <a:pPr algn="l"/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Statistics?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Statistics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572000"/>
          </a:xfrm>
        </p:spPr>
        <p:txBody>
          <a:bodyPr/>
          <a:lstStyle/>
          <a:p>
            <a:r>
              <a:rPr lang="en-US" dirty="0" smtClean="0"/>
              <a:t>To determine if one drug treatment is working more effectively than another</a:t>
            </a:r>
          </a:p>
          <a:p>
            <a:r>
              <a:rPr lang="en-US" dirty="0" smtClean="0"/>
              <a:t>To make a prediction about public opinion</a:t>
            </a:r>
          </a:p>
          <a:p>
            <a:r>
              <a:rPr lang="en-US" dirty="0" smtClean="0"/>
              <a:t>To determine if there is a difference in a specific characteristic between two groups</a:t>
            </a:r>
          </a:p>
          <a:p>
            <a:r>
              <a:rPr lang="en-US" dirty="0"/>
              <a:t>To make a prediction about an </a:t>
            </a:r>
            <a:r>
              <a:rPr lang="en-US" dirty="0" smtClean="0"/>
              <a:t>investment</a:t>
            </a:r>
          </a:p>
          <a:p>
            <a:r>
              <a:rPr lang="en-US" dirty="0" smtClean="0"/>
              <a:t>To determine the reasonableness about a claim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15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5 W’s and How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What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When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These give us context to analyze and understand the data collected</a:t>
            </a:r>
          </a:p>
          <a:p>
            <a:endParaRPr lang="en-US" dirty="0" smtClean="0"/>
          </a:p>
          <a:p>
            <a:r>
              <a:rPr lang="en-US" dirty="0" smtClean="0"/>
              <a:t>Who and What are most important</a:t>
            </a:r>
          </a:p>
          <a:p>
            <a:endParaRPr lang="en-US" dirty="0" smtClean="0"/>
          </a:p>
          <a:p>
            <a:r>
              <a:rPr lang="en-US" dirty="0" smtClean="0"/>
              <a:t>Many times we are not informed of the Why, Where, When, and How unless we are the researcher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“Who” refers to from whom the data is collected </a:t>
            </a:r>
          </a:p>
          <a:p>
            <a:r>
              <a:rPr lang="en-US" dirty="0" smtClean="0"/>
              <a:t>It can be a person or a thing</a:t>
            </a:r>
          </a:p>
          <a:p>
            <a:endParaRPr lang="en-US" dirty="0"/>
          </a:p>
          <a:p>
            <a:r>
              <a:rPr lang="en-US" dirty="0" smtClean="0"/>
              <a:t>Note:  it is </a:t>
            </a:r>
            <a:r>
              <a:rPr lang="en-US" u="sng" dirty="0" smtClean="0"/>
              <a:t>NOT</a:t>
            </a:r>
            <a:r>
              <a:rPr lang="en-US" dirty="0" smtClean="0"/>
              <a:t> who is collecting the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Farmers collect weights of </a:t>
            </a:r>
            <a:r>
              <a:rPr lang="en-US" dirty="0" smtClean="0">
                <a:solidFill>
                  <a:srgbClr val="FF0000"/>
                </a:solidFill>
              </a:rPr>
              <a:t>tomatoes</a:t>
            </a:r>
          </a:p>
          <a:p>
            <a:r>
              <a:rPr lang="en-US" dirty="0" smtClean="0"/>
              <a:t>Administrators collect ages of </a:t>
            </a:r>
            <a:r>
              <a:rPr lang="en-US" dirty="0" smtClean="0">
                <a:solidFill>
                  <a:srgbClr val="FF0000"/>
                </a:solidFill>
              </a:rPr>
              <a:t>Valencia students</a:t>
            </a:r>
          </a:p>
          <a:p>
            <a:r>
              <a:rPr lang="en-US" dirty="0" smtClean="0"/>
              <a:t>Newscasters collect voter party affiliation among </a:t>
            </a:r>
            <a:r>
              <a:rPr lang="en-US" dirty="0" smtClean="0">
                <a:solidFill>
                  <a:srgbClr val="FF0000"/>
                </a:solidFill>
              </a:rPr>
              <a:t>US citizens</a:t>
            </a:r>
          </a:p>
          <a:p>
            <a:r>
              <a:rPr lang="en-US" dirty="0" smtClean="0"/>
              <a:t>Manufacturers collect color of </a:t>
            </a:r>
            <a:r>
              <a:rPr lang="en-US" dirty="0" smtClean="0">
                <a:solidFill>
                  <a:srgbClr val="FF0000"/>
                </a:solidFill>
              </a:rPr>
              <a:t>cars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=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“What” refers to what data is collected</a:t>
            </a:r>
          </a:p>
          <a:p>
            <a:endParaRPr lang="en-US" dirty="0"/>
          </a:p>
          <a:p>
            <a:r>
              <a:rPr lang="en-US" dirty="0" smtClean="0"/>
              <a:t>Variables are either Categorical or Quantitative and depend on how the variable is measured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Farmers collect </a:t>
            </a:r>
            <a:r>
              <a:rPr lang="en-US" dirty="0">
                <a:solidFill>
                  <a:srgbClr val="FF0000"/>
                </a:solidFill>
              </a:rPr>
              <a:t>weights</a:t>
            </a:r>
            <a:r>
              <a:rPr lang="en-US" dirty="0"/>
              <a:t> of tomatoes</a:t>
            </a:r>
          </a:p>
          <a:p>
            <a:r>
              <a:rPr lang="en-US" dirty="0"/>
              <a:t>Administrators collect </a:t>
            </a:r>
            <a:r>
              <a:rPr lang="en-US" dirty="0">
                <a:solidFill>
                  <a:srgbClr val="FF0000"/>
                </a:solidFill>
              </a:rPr>
              <a:t>ages</a:t>
            </a:r>
            <a:r>
              <a:rPr lang="en-US" dirty="0"/>
              <a:t> of Valencia students</a:t>
            </a:r>
          </a:p>
          <a:p>
            <a:r>
              <a:rPr lang="en-US" dirty="0"/>
              <a:t>Newscasters collect voter </a:t>
            </a:r>
            <a:r>
              <a:rPr lang="en-US" dirty="0">
                <a:solidFill>
                  <a:srgbClr val="FF0000"/>
                </a:solidFill>
              </a:rPr>
              <a:t>party affiliation </a:t>
            </a:r>
            <a:r>
              <a:rPr lang="en-US" dirty="0"/>
              <a:t>among US citizens</a:t>
            </a:r>
          </a:p>
          <a:p>
            <a:r>
              <a:rPr lang="en-US" dirty="0"/>
              <a:t>Manufacturers collect </a:t>
            </a:r>
            <a:r>
              <a:rPr lang="en-US" dirty="0">
                <a:solidFill>
                  <a:srgbClr val="FF0000"/>
                </a:solidFill>
              </a:rPr>
              <a:t>color</a:t>
            </a:r>
            <a:r>
              <a:rPr lang="en-US" dirty="0"/>
              <a:t> of cars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=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Categorical Examples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Quantitative 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Weights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tomatoes if measured by small, medium, large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Ages</a:t>
            </a:r>
            <a:r>
              <a:rPr lang="en-US" dirty="0" smtClean="0"/>
              <a:t> </a:t>
            </a:r>
            <a:r>
              <a:rPr lang="en-US" dirty="0"/>
              <a:t>of Valencia </a:t>
            </a:r>
            <a:r>
              <a:rPr lang="en-US" dirty="0" smtClean="0"/>
              <a:t>students if measured by 15-18, 19-22, 23-25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Party </a:t>
            </a:r>
            <a:r>
              <a:rPr lang="en-US" dirty="0">
                <a:solidFill>
                  <a:srgbClr val="FF0000"/>
                </a:solidFill>
              </a:rPr>
              <a:t>affiliation </a:t>
            </a:r>
            <a:r>
              <a:rPr lang="en-US" dirty="0"/>
              <a:t>among US </a:t>
            </a:r>
            <a:r>
              <a:rPr lang="en-US" dirty="0" smtClean="0"/>
              <a:t>citizens (Dem, Rep, </a:t>
            </a:r>
            <a:r>
              <a:rPr lang="en-US" dirty="0" err="1" smtClean="0"/>
              <a:t>Ind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Color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cars (red, blue, white)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Weights</a:t>
            </a:r>
            <a:r>
              <a:rPr lang="en-US" dirty="0"/>
              <a:t> of tomatoes if measured by </a:t>
            </a:r>
            <a:r>
              <a:rPr lang="en-US" dirty="0" smtClean="0"/>
              <a:t>ounces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Ages</a:t>
            </a:r>
            <a:r>
              <a:rPr lang="en-US" dirty="0" smtClean="0"/>
              <a:t> </a:t>
            </a:r>
            <a:r>
              <a:rPr lang="en-US" dirty="0"/>
              <a:t>of Valencia students if measured by </a:t>
            </a:r>
            <a:r>
              <a:rPr lang="en-US" dirty="0" smtClean="0"/>
              <a:t>year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Heights</a:t>
            </a:r>
            <a:r>
              <a:rPr lang="en-US" dirty="0" smtClean="0"/>
              <a:t> of buildings if measured in feet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Land mass </a:t>
            </a:r>
            <a:r>
              <a:rPr lang="en-US" dirty="0" smtClean="0"/>
              <a:t>if measured in square acres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Categorical </a:t>
            </a:r>
            <a:r>
              <a:rPr lang="en-US" dirty="0" err="1" smtClean="0"/>
              <a:t>vs</a:t>
            </a:r>
            <a:r>
              <a:rPr lang="en-US" dirty="0" smtClean="0"/>
              <a:t> Quantitative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Categorical </a:t>
            </a:r>
            <a:r>
              <a:rPr lang="en-US" dirty="0" err="1" smtClean="0"/>
              <a:t>vs</a:t>
            </a:r>
            <a:r>
              <a:rPr lang="en-US" dirty="0" smtClean="0"/>
              <a:t> Quantitative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Categorical Data will be given as a proportion or a percent</a:t>
            </a:r>
          </a:p>
          <a:p>
            <a:endParaRPr lang="en-US" dirty="0" smtClean="0"/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4 out of 5 people have brown eyes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39.6% of Americans are </a:t>
            </a:r>
            <a:r>
              <a:rPr lang="en-US" dirty="0" smtClean="0"/>
              <a:t>obese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1 out of 4 UCF graduates started at Valencia College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Quantitative Data will be measured with units and will be given as a mean (average)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Average adult male height is 69.1 inches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Mean class size at Valencia is 21 students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Average cost of wedding in Central Florida is $37,898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7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2209800" y="1447800"/>
            <a:ext cx="5105400" cy="731520"/>
          </a:xfrm>
        </p:spPr>
        <p:txBody>
          <a:bodyPr/>
          <a:lstStyle/>
          <a:p>
            <a:r>
              <a:rPr lang="en-US" dirty="0" smtClean="0"/>
              <a:t>Is our data useful/relevant  if: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Why, Where, When, and </a:t>
            </a:r>
            <a:r>
              <a:rPr lang="en-US" dirty="0" smtClean="0"/>
              <a:t>How do matter!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4800" y="2362200"/>
            <a:ext cx="8537448" cy="40386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2200" dirty="0" smtClean="0"/>
              <a:t>Why:  Proctor &amp; Gamble (a drug manufacturer) conducts its own study to determine the effectiveness of its own pain reliever?</a:t>
            </a:r>
          </a:p>
          <a:p>
            <a:endParaRPr lang="en-US" sz="2200" dirty="0" smtClean="0"/>
          </a:p>
          <a:p>
            <a:r>
              <a:rPr lang="en-US" sz="2200" dirty="0" smtClean="0"/>
              <a:t>Where:  </a:t>
            </a:r>
            <a:r>
              <a:rPr lang="en-US" sz="2200" dirty="0"/>
              <a:t>We collect voter opinion in Vermont to predict all of US?</a:t>
            </a:r>
          </a:p>
          <a:p>
            <a:endParaRPr lang="en-US" sz="2200" dirty="0" smtClean="0"/>
          </a:p>
          <a:p>
            <a:r>
              <a:rPr lang="en-US" sz="2200" dirty="0" smtClean="0"/>
              <a:t>When:  </a:t>
            </a:r>
            <a:r>
              <a:rPr lang="en-US" sz="2200" dirty="0"/>
              <a:t>We use data gathered before 2000 to predict </a:t>
            </a:r>
            <a:r>
              <a:rPr lang="en-US" sz="2200" dirty="0" smtClean="0"/>
              <a:t>current cell </a:t>
            </a:r>
            <a:r>
              <a:rPr lang="en-US" sz="2200" dirty="0"/>
              <a:t>phone </a:t>
            </a:r>
            <a:r>
              <a:rPr lang="en-US" sz="2200" dirty="0" smtClean="0"/>
              <a:t>usage?</a:t>
            </a:r>
            <a:endParaRPr lang="en-US" sz="2200" dirty="0"/>
          </a:p>
          <a:p>
            <a:endParaRPr lang="en-US" sz="2200" dirty="0" smtClean="0"/>
          </a:p>
          <a:p>
            <a:r>
              <a:rPr lang="en-US" sz="2200" dirty="0" smtClean="0"/>
              <a:t>How:  A researcher dressed as a police officer asks teens if they have used illegal drugs?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5177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184</TotalTime>
  <Words>678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Stats</vt:lpstr>
      <vt:lpstr>Statistics Starts Here! </vt:lpstr>
      <vt:lpstr>What is Statistics?</vt:lpstr>
      <vt:lpstr>What is Statistics good for?</vt:lpstr>
      <vt:lpstr>5 W’s and How</vt:lpstr>
      <vt:lpstr>Who = Population</vt:lpstr>
      <vt:lpstr>What = Variable</vt:lpstr>
      <vt:lpstr>Categorical vs Quantitative Variables</vt:lpstr>
      <vt:lpstr>More Categorical vs Quantitative</vt:lpstr>
      <vt:lpstr>The Why, Where, When, and How do matter!</vt:lpstr>
      <vt:lpstr>What can go wrong?</vt:lpstr>
      <vt:lpstr>Homework  Week 1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 howard</dc:creator>
  <cp:lastModifiedBy>d howard</cp:lastModifiedBy>
  <cp:revision>18</cp:revision>
  <dcterms:created xsi:type="dcterms:W3CDTF">2020-01-02T22:41:12Z</dcterms:created>
  <dcterms:modified xsi:type="dcterms:W3CDTF">2020-01-03T03:17:19Z</dcterms:modified>
</cp:coreProperties>
</file>